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99" r:id="rId2"/>
    <p:sldId id="257" r:id="rId3"/>
    <p:sldId id="258" r:id="rId4"/>
    <p:sldId id="259" r:id="rId5"/>
    <p:sldId id="297" r:id="rId6"/>
    <p:sldId id="261" r:id="rId7"/>
    <p:sldId id="31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9" r:id="rId34"/>
    <p:sldId id="291" r:id="rId35"/>
    <p:sldId id="292" r:id="rId36"/>
    <p:sldId id="294" r:id="rId37"/>
    <p:sldId id="295" r:id="rId38"/>
    <p:sldId id="298" r:id="rId39"/>
    <p:sldId id="296" r:id="rId4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94694" autoAdjust="0"/>
  </p:normalViewPr>
  <p:slideViewPr>
    <p:cSldViewPr snapToGrid="0" snapToObjects="1">
      <p:cViewPr varScale="1">
        <p:scale>
          <a:sx n="94" d="100"/>
          <a:sy n="94" d="100"/>
        </p:scale>
        <p:origin x="734" y="41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F2812F-5CD7-4E84-B4EF-3463DA9B21F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8E84C-23AE-4DB9-9A77-B25A1E66C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79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8E84C-23AE-4DB9-9A77-B25A1E66C69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58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17003"/>
            <a:ext cx="7772400" cy="1515861"/>
          </a:xfrm>
        </p:spPr>
        <p:txBody>
          <a:bodyPr/>
          <a:lstStyle/>
          <a:p>
            <a:pPr marL="0" lvl="0" indent="0">
              <a:buNone/>
            </a:pPr>
            <a:r>
              <a:rPr lang="en-US" b="1" dirty="0"/>
              <a:t>Visualization of Large Complex Datasets</a:t>
            </a:r>
            <a:endParaRPr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878957"/>
            <a:ext cx="6400800" cy="563301"/>
          </a:xfrm>
        </p:spPr>
        <p:txBody>
          <a:bodyPr>
            <a:normAutofit fontScale="32500" lnSpcReduction="20000"/>
          </a:bodyPr>
          <a:lstStyle/>
          <a:p>
            <a:pPr marL="0" lvl="0" indent="0">
              <a:buNone/>
            </a:pPr>
            <a:br>
              <a:rPr dirty="0"/>
            </a:br>
            <a:br>
              <a:rPr dirty="0"/>
            </a:br>
            <a:r>
              <a:rPr sz="5900" b="1" dirty="0"/>
              <a:t>Steve Elston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t>09/04/2023</a:t>
            </a:r>
          </a:p>
        </p:txBody>
      </p:sp>
      <p:pic>
        <p:nvPicPr>
          <p:cNvPr id="5" name="Picture 2" descr="Image result for harvard extension school logo">
            <a:extLst>
              <a:ext uri="{FF2B5EF4-FFF2-40B4-BE49-F238E27FC236}">
                <a16:creationId xmlns:a16="http://schemas.microsoft.com/office/drawing/2014/main" id="{4589CD93-89FF-3DF6-420D-DE6D671B6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1067" y="3659436"/>
            <a:ext cx="2345803" cy="965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4191BF-5D24-EFDF-F46A-91EA7CBF856B}"/>
              </a:ext>
            </a:extLst>
          </p:cNvPr>
          <p:cNvSpPr txBox="1"/>
          <p:nvPr/>
        </p:nvSpPr>
        <p:spPr>
          <a:xfrm>
            <a:off x="1805276" y="4705706"/>
            <a:ext cx="5744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Copyright 2018, 2019, 2020, 2021, 2022, 2023 2024, Stephen F Elston. All rights reserved</a:t>
            </a:r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Scalable Chart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Some chart types are inherently scalable</a:t>
            </a:r>
          </a:p>
          <a:p>
            <a:pPr lvl="0"/>
            <a:r>
              <a:rPr b="1" dirty="0"/>
              <a:t>Bar plots:</a:t>
            </a:r>
            <a:r>
              <a:rPr dirty="0"/>
              <a:t> Counts can be</a:t>
            </a:r>
            <a:r>
              <a:rPr lang="en-US" dirty="0"/>
              <a:t> efficiently</a:t>
            </a:r>
            <a:r>
              <a:rPr dirty="0"/>
              <a:t> computed; e.g. use map-reduce</a:t>
            </a:r>
          </a:p>
          <a:p>
            <a:pPr lvl="0"/>
            <a:r>
              <a:rPr b="1" dirty="0"/>
              <a:t>Histograms:</a:t>
            </a:r>
            <a:r>
              <a:rPr dirty="0"/>
              <a:t> Data is binned in parallel</a:t>
            </a:r>
          </a:p>
          <a:p>
            <a:pPr lvl="0"/>
            <a:r>
              <a:rPr b="1" dirty="0"/>
              <a:t>Box plots:</a:t>
            </a:r>
            <a:r>
              <a:rPr dirty="0"/>
              <a:t> Finding the quartiles is a scalable counting process</a:t>
            </a:r>
          </a:p>
          <a:p>
            <a:pPr lvl="0"/>
            <a:r>
              <a:rPr b="1" dirty="0"/>
              <a:t>KDE and violin plots:</a:t>
            </a:r>
            <a:r>
              <a:rPr dirty="0"/>
              <a:t> Similarly to the box plot, using kernel density estimation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Over-plotting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 dirty="0"/>
              <a:t>Over-plotting</a:t>
            </a:r>
            <a:r>
              <a:rPr dirty="0"/>
              <a:t> occurs in plots when the markers lie one on another.</a:t>
            </a:r>
          </a:p>
          <a:p>
            <a:pPr lvl="0"/>
            <a:r>
              <a:rPr dirty="0"/>
              <a:t>Common, even in relatively small data sets</a:t>
            </a:r>
          </a:p>
          <a:p>
            <a:pPr lvl="0"/>
            <a:r>
              <a:rPr dirty="0"/>
              <a:t>Scatter plots can look like a </a:t>
            </a:r>
            <a:r>
              <a:rPr b="1" dirty="0"/>
              <a:t>blob</a:t>
            </a:r>
            <a:r>
              <a:rPr dirty="0"/>
              <a:t> and </a:t>
            </a:r>
            <a:r>
              <a:rPr lang="en-US" b="1" dirty="0"/>
              <a:t>are</a:t>
            </a:r>
            <a:r>
              <a:rPr b="1" dirty="0"/>
              <a:t> </a:t>
            </a:r>
            <a:r>
              <a:rPr b="1"/>
              <a:t>completely uninterpretable</a:t>
            </a:r>
            <a:r>
              <a:rPr lang="en-US" b="1"/>
              <a:t>!</a:t>
            </a:r>
            <a:endParaRPr b="1" dirty="0"/>
          </a:p>
          <a:p>
            <a:pPr lvl="0"/>
            <a:r>
              <a:rPr dirty="0"/>
              <a:t>Over-plotting is a significant problem in EDA and presentation graphics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Dealing with Over-plotting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dirty="0"/>
              <a:t>What can we do about over-plotting?</a:t>
            </a:r>
          </a:p>
          <a:p>
            <a:pPr lvl="0"/>
            <a:r>
              <a:rPr b="1" dirty="0"/>
              <a:t>Marker transparency:</a:t>
            </a:r>
            <a:r>
              <a:rPr dirty="0"/>
              <a:t> so one can see markers underneath; useful in cases with minimal overlap of markers</a:t>
            </a:r>
          </a:p>
          <a:p>
            <a:pPr lvl="0"/>
            <a:r>
              <a:rPr b="1" dirty="0"/>
              <a:t>Marker size:</a:t>
            </a:r>
            <a:r>
              <a:rPr dirty="0"/>
              <a:t> smaller marker size reduces over-plotting within limits</a:t>
            </a:r>
          </a:p>
          <a:p>
            <a:pPr lvl="0"/>
            <a:r>
              <a:rPr b="1" dirty="0"/>
              <a:t>Adding jitter:</a:t>
            </a:r>
            <a:r>
              <a:rPr dirty="0"/>
              <a:t> adding a bit of random </a:t>
            </a:r>
            <a:r>
              <a:rPr b="1" dirty="0"/>
              <a:t>jitter</a:t>
            </a:r>
            <a:r>
              <a:rPr dirty="0"/>
              <a:t> to variables with limited number of values</a:t>
            </a:r>
          </a:p>
          <a:p>
            <a:pPr lvl="0"/>
            <a:r>
              <a:rPr b="1" dirty="0"/>
              <a:t>Random down-sampling:</a:t>
            </a:r>
            <a:r>
              <a:rPr dirty="0"/>
              <a:t> for very large data sets, you may only need a representative sample to understand key data relationships</a:t>
            </a:r>
            <a:endParaRPr lang="en-US" dirty="0"/>
          </a:p>
          <a:p>
            <a:pPr lvl="1"/>
            <a:r>
              <a:rPr lang="en-US" dirty="0"/>
              <a:t>Use Bernoulli sample, or stratified sample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Example of Overplotting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6A12BA-4A1C-C0F6-4E81-0349950C1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124" y="961811"/>
            <a:ext cx="4901674" cy="406546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C0BD63-1F93-A352-BA57-C108BF9FB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88334"/>
            <a:ext cx="3431894" cy="356685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/>
              <a:t>Overplotting arises from high density overlapping </a:t>
            </a:r>
            <a:r>
              <a:rPr lang="en-US" dirty="0" err="1"/>
              <a:t>markters</a:t>
            </a:r>
            <a:endParaRPr lang="en-US" dirty="0"/>
          </a:p>
          <a:p>
            <a:r>
              <a:rPr lang="en-US" dirty="0"/>
              <a:t>Overplotting prevents seeing marker density </a:t>
            </a:r>
          </a:p>
          <a:p>
            <a:r>
              <a:rPr lang="en-US" dirty="0"/>
              <a:t>Overplotting obscures important information in a plot  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0157"/>
            <a:ext cx="8513179" cy="628891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sz="2800" dirty="0"/>
              <a:t>Use Transparency, Marker Size, Down</a:t>
            </a:r>
            <a:r>
              <a:rPr lang="en-US" sz="2800" dirty="0"/>
              <a:t>-S</a:t>
            </a:r>
            <a:r>
              <a:rPr sz="2800" dirty="0"/>
              <a:t>ampling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71168"/>
            <a:ext cx="3411727" cy="3123455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sz="2000" dirty="0"/>
              <a:t>Down sample to 20%,</a:t>
            </a:r>
            <a:r>
              <a:rPr lang="en-US" sz="2000" dirty="0"/>
              <a:t> use opacity,</a:t>
            </a:r>
            <a:r>
              <a:rPr sz="2000" dirty="0"/>
              <a:t> alpha = 0.1,</a:t>
            </a:r>
            <a:r>
              <a:rPr lang="en-US" sz="2000" dirty="0"/>
              <a:t> market</a:t>
            </a:r>
            <a:r>
              <a:rPr sz="2000" dirty="0"/>
              <a:t> size = 2</a:t>
            </a:r>
            <a:endParaRPr lang="en-US" sz="20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Changes in marker density are more apparent   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Details in structure of data relationship are evidence</a:t>
            </a:r>
            <a:endParaRPr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0637BB-6019-1DE8-ED7A-F88AFC18B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5287" y="714559"/>
            <a:ext cx="5135863" cy="437878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Methods to Display Large Data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3229"/>
            <a:ext cx="8229600" cy="3829004"/>
          </a:xfrm>
        </p:spPr>
        <p:txBody>
          <a:bodyPr>
            <a:normAutofit fontScale="77500" lnSpcReduction="20000"/>
          </a:bodyPr>
          <a:lstStyle/>
          <a:p>
            <a:pPr marL="0" lvl="0" indent="0">
              <a:buNone/>
            </a:pPr>
            <a:r>
              <a:rPr dirty="0"/>
              <a:t>Alternatives to avoid over-plotting for truly large data sets</a:t>
            </a:r>
          </a:p>
          <a:p>
            <a:pPr lvl="0"/>
            <a:r>
              <a:rPr b="1" dirty="0"/>
              <a:t>Hex bin plots:</a:t>
            </a:r>
            <a:r>
              <a:rPr dirty="0"/>
              <a:t> the 2-dimensional equivalent of the histogram</a:t>
            </a:r>
          </a:p>
          <a:p>
            <a:pPr lvl="1"/>
            <a:r>
              <a:rPr dirty="0"/>
              <a:t>Frequency of values is tabulated in 2-dimensional hexagonal bins</a:t>
            </a:r>
          </a:p>
          <a:p>
            <a:pPr lvl="1"/>
            <a:r>
              <a:rPr dirty="0"/>
              <a:t>Displayed using a sequential color palette</a:t>
            </a:r>
          </a:p>
          <a:p>
            <a:pPr lvl="0"/>
            <a:r>
              <a:rPr b="1" dirty="0"/>
              <a:t>2-d kernel density estimation plots:</a:t>
            </a:r>
            <a:r>
              <a:rPr dirty="0"/>
              <a:t> natural extension of the 1-dimensional KDE plot</a:t>
            </a:r>
          </a:p>
          <a:p>
            <a:pPr lvl="1"/>
            <a:r>
              <a:rPr dirty="0"/>
              <a:t>Good for moderately large data</a:t>
            </a:r>
          </a:p>
          <a:p>
            <a:pPr lvl="0"/>
            <a:r>
              <a:rPr b="1" dirty="0"/>
              <a:t>Heat map:</a:t>
            </a:r>
            <a:r>
              <a:rPr dirty="0"/>
              <a:t> </a:t>
            </a:r>
            <a:r>
              <a:rPr lang="en-US" dirty="0"/>
              <a:t>value</a:t>
            </a:r>
            <a:r>
              <a:rPr dirty="0"/>
              <a:t> of one variable against </a:t>
            </a:r>
            <a:r>
              <a:rPr lang="en-US" dirty="0"/>
              <a:t>two others</a:t>
            </a:r>
            <a:endParaRPr dirty="0"/>
          </a:p>
          <a:p>
            <a:pPr lvl="1"/>
            <a:r>
              <a:rPr dirty="0"/>
              <a:t>Categorical (count) or continuous variables</a:t>
            </a:r>
          </a:p>
          <a:p>
            <a:pPr lvl="1"/>
            <a:r>
              <a:rPr dirty="0"/>
              <a:t>Carefully choose color pallet, sequential or divergent</a:t>
            </a:r>
          </a:p>
          <a:p>
            <a:pPr lvl="0"/>
            <a:r>
              <a:rPr b="1" dirty="0"/>
              <a:t>Mosaic plots:</a:t>
            </a:r>
            <a:r>
              <a:rPr dirty="0"/>
              <a:t> display multidimensional count (categorical) data</a:t>
            </a:r>
          </a:p>
          <a:p>
            <a:pPr lvl="1"/>
            <a:r>
              <a:rPr dirty="0"/>
              <a:t>Uses tile size and color to project multiple dimensions</a:t>
            </a:r>
          </a:p>
          <a:p>
            <a:pPr lvl="1"/>
            <a:r>
              <a:rPr dirty="0"/>
              <a:t>2-d equivalent of a multivariate bar chart</a:t>
            </a:r>
          </a:p>
          <a:p>
            <a:pPr lvl="0"/>
            <a:r>
              <a:rPr b="1" dirty="0"/>
              <a:t>Dimensionality reduction:</a:t>
            </a:r>
            <a:r>
              <a:rPr dirty="0"/>
              <a:t> we will</a:t>
            </a:r>
            <a:r>
              <a:rPr lang="en-US" dirty="0"/>
              <a:t> not</a:t>
            </a:r>
            <a:r>
              <a:rPr dirty="0"/>
              <a:t> discuss this </a:t>
            </a:r>
            <a:r>
              <a:rPr lang="en-US" dirty="0"/>
              <a:t>topic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8582627" cy="501269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sz="2800" dirty="0" err="1"/>
              <a:t>Hexbin</a:t>
            </a:r>
            <a:r>
              <a:rPr sz="2800" dirty="0"/>
              <a:t> Plot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96227" cy="3862387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sz="2000" b="1" dirty="0"/>
              <a:t>The Hex-Bin plot </a:t>
            </a:r>
            <a:r>
              <a:rPr lang="en-US" sz="2000" dirty="0"/>
              <a:t>is a two-dimensional extension of the familiar histogram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Hex-bin plot eliminates overplotting!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Hex-shaped bins minimize directional bias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Hex-binning is computationally efficient and massively scalable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sz="2000" b="1" dirty="0"/>
              <a:t>Example:</a:t>
            </a:r>
            <a:r>
              <a:rPr sz="2000" dirty="0"/>
              <a:t> Density of sale price by time</a:t>
            </a:r>
            <a:r>
              <a:rPr lang="en-US" sz="2000" dirty="0"/>
              <a:t> shows pattern of price changes </a:t>
            </a:r>
            <a:endParaRPr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C42ECC-4876-D362-CBA8-9F0A3715D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99" y="1136923"/>
            <a:ext cx="5324305" cy="374119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8486171" cy="492267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sz="2800" dirty="0"/>
              <a:t>Contour Plot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sz="2000" b="1" dirty="0"/>
              <a:t>Contour plot</a:t>
            </a:r>
            <a:r>
              <a:rPr lang="en-US" sz="2000" dirty="0"/>
              <a:t> lines show iso-density levels in a 2-d plot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Contour plots outline general relationships between variable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Computing contours can be computationally intensive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sz="2000" b="1" dirty="0"/>
              <a:t>Example:</a:t>
            </a:r>
            <a:r>
              <a:rPr sz="2000" dirty="0"/>
              <a:t> Contour plot of 2-D KDE of sale price vs. time</a:t>
            </a:r>
            <a:r>
              <a:rPr lang="en-US" sz="2000" dirty="0"/>
              <a:t> shows outline of changing density</a:t>
            </a:r>
            <a:endParaRPr sz="2000" dirty="0"/>
          </a:p>
        </p:txBody>
      </p:sp>
      <p:pic>
        <p:nvPicPr>
          <p:cNvPr id="3" name="Picture 1" descr="02_VisualizationOfLargeComplexData_files/figure-pptx/unnamed-chunk-4-13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85496" y="697054"/>
            <a:ext cx="4381500" cy="4381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57"/>
            <a:ext cx="8229600" cy="628891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Heat 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812" y="914642"/>
            <a:ext cx="3823664" cy="3972722"/>
          </a:xfrm>
        </p:spPr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lang="en-US" b="1" dirty="0"/>
              <a:t>Heat map</a:t>
            </a:r>
            <a:r>
              <a:rPr lang="en-US" dirty="0"/>
              <a:t> is a plot of the value of a variable against two others using a sequential color palette</a:t>
            </a:r>
          </a:p>
          <a:p>
            <a:r>
              <a:rPr lang="en-US" dirty="0"/>
              <a:t>Heat map is effective at showing qualitative relationships</a:t>
            </a:r>
          </a:p>
          <a:p>
            <a:r>
              <a:rPr lang="en-US" dirty="0"/>
              <a:t>Use of rectangular bins creates directional bias </a:t>
            </a:r>
          </a:p>
          <a:p>
            <a:r>
              <a:rPr lang="en-US" dirty="0"/>
              <a:t>Binning for heat map is computationally efficient  </a:t>
            </a:r>
          </a:p>
          <a:p>
            <a:r>
              <a:rPr b="1" dirty="0"/>
              <a:t>Example:</a:t>
            </a:r>
            <a:r>
              <a:rPr dirty="0"/>
              <a:t> Airline passenger counts by month and year displayed by sequential heat map</a:t>
            </a:r>
          </a:p>
        </p:txBody>
      </p:sp>
      <p:pic>
        <p:nvPicPr>
          <p:cNvPr id="4" name="Picture 1" descr="../images/HeatMap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88568" y="470704"/>
            <a:ext cx="4717009" cy="421559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3"/>
          <p:cNvSpPr txBox="1"/>
          <p:nvPr/>
        </p:nvSpPr>
        <p:spPr>
          <a:xfrm>
            <a:off x="4467828" y="4539044"/>
            <a:ext cx="4621991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Heat map of</a:t>
            </a:r>
            <a:r>
              <a:rPr lang="en-US" dirty="0"/>
              <a:t> monthly airline passengers by year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Mosaic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How can we display multidimensional count (categorical) data at scale?</a:t>
            </a:r>
          </a:p>
          <a:p>
            <a:pPr lvl="0"/>
            <a:r>
              <a:t>Mosaic plots displays the relative proportion of counts of a contingency table</a:t>
            </a:r>
          </a:p>
          <a:p>
            <a:pPr lvl="0"/>
            <a:r>
              <a:t>Plot area is divided and fully filled by a set of tiles</a:t>
            </a:r>
          </a:p>
          <a:p>
            <a:pPr lvl="0"/>
            <a:r>
              <a:t>The larger the count, the larger tile area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Review: Why is Perception Important?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 dirty="0"/>
              <a:t>Goal:</a:t>
            </a:r>
            <a:r>
              <a:rPr dirty="0"/>
              <a:t> Communicate information visually</a:t>
            </a:r>
          </a:p>
          <a:p>
            <a:pPr lvl="0"/>
            <a:r>
              <a:rPr lang="en-US" dirty="0"/>
              <a:t>Good v</a:t>
            </a:r>
            <a:r>
              <a:rPr dirty="0"/>
              <a:t>isualization technique</a:t>
            </a:r>
            <a:r>
              <a:rPr lang="en-US" dirty="0"/>
              <a:t>s</a:t>
            </a:r>
            <a:r>
              <a:rPr dirty="0"/>
              <a:t> maximize the information a viewer perceives</a:t>
            </a:r>
          </a:p>
          <a:p>
            <a:pPr lvl="0"/>
            <a:r>
              <a:rPr dirty="0"/>
              <a:t>Limits of human perception are a significant factor in understanding complex relationships</a:t>
            </a:r>
          </a:p>
          <a:p>
            <a:pPr lvl="0"/>
            <a:r>
              <a:rPr dirty="0"/>
              <a:t>Apply results of research on human perceptions for data visualization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611965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Mosaic Plots</a:t>
            </a:r>
          </a:p>
        </p:txBody>
      </p:sp>
      <p:pic>
        <p:nvPicPr>
          <p:cNvPr id="3" name="Picture 1" descr="../images/Mosaic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431034" y="470704"/>
            <a:ext cx="5650913" cy="416479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3545712" y="4529445"/>
            <a:ext cx="5198962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lang="en-US" dirty="0"/>
              <a:t>Mosaic </a:t>
            </a:r>
            <a:r>
              <a:rPr dirty="0"/>
              <a:t>plot of</a:t>
            </a:r>
            <a:r>
              <a:rPr lang="en-US" dirty="0"/>
              <a:t> daily bike ridership by year, quarter, work-day,</a:t>
            </a:r>
            <a:r>
              <a:rPr dirty="0"/>
              <a:t> wind </a:t>
            </a:r>
            <a:r>
              <a:rPr lang="en-US" dirty="0"/>
              <a:t>conditions and precipitation</a:t>
            </a:r>
            <a:endParaRPr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38E97B-58C2-304A-A3D9-9827308F8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812" y="872649"/>
            <a:ext cx="2828241" cy="4164795"/>
          </a:xfrm>
        </p:spPr>
        <p:txBody>
          <a:bodyPr>
            <a:normAutofit fontScale="77500" lnSpcReduction="20000"/>
          </a:bodyPr>
          <a:lstStyle/>
          <a:p>
            <a:pPr marL="0" lvl="0" indent="0">
              <a:buNone/>
            </a:pPr>
            <a:r>
              <a:rPr lang="en-US" b="1" dirty="0"/>
              <a:t>Mosaic</a:t>
            </a:r>
            <a:r>
              <a:rPr lang="en-US" dirty="0"/>
              <a:t> plot represents counts of a variable by tile size vs. a number of categorical variables </a:t>
            </a:r>
          </a:p>
          <a:p>
            <a:r>
              <a:rPr lang="en-US" dirty="0"/>
              <a:t>Computing counts for tile size is computationally efficient  </a:t>
            </a:r>
          </a:p>
          <a:p>
            <a:r>
              <a:rPr lang="en-US" dirty="0"/>
              <a:t>Interpretation of mosaic plots can take some efforts</a:t>
            </a:r>
          </a:p>
          <a:p>
            <a:r>
              <a:rPr b="1" dirty="0"/>
              <a:t>Example:</a:t>
            </a:r>
            <a:r>
              <a:rPr dirty="0"/>
              <a:t> </a:t>
            </a:r>
            <a:r>
              <a:rPr lang="en-US" dirty="0"/>
              <a:t>Daily counts of riders vs. 5 categorical variables, a 6-dimensional projection!</a:t>
            </a: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Other Methods to Display Large Data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Sometimes a </a:t>
            </a:r>
            <a:r>
              <a:rPr b="1" dirty="0"/>
              <a:t>creative alternative</a:t>
            </a:r>
            <a:r>
              <a:rPr dirty="0"/>
              <a:t> is best</a:t>
            </a:r>
          </a:p>
          <a:p>
            <a:pPr lvl="0"/>
            <a:r>
              <a:rPr dirty="0"/>
              <a:t>Often situation specific; many possibilities</a:t>
            </a:r>
          </a:p>
          <a:p>
            <a:pPr lvl="0"/>
            <a:r>
              <a:rPr dirty="0"/>
              <a:t>Finding a good </a:t>
            </a:r>
            <a:r>
              <a:rPr lang="en-US" dirty="0"/>
              <a:t>display for a specific purpose</a:t>
            </a:r>
            <a:r>
              <a:rPr dirty="0"/>
              <a:t> can require significant creativity!</a:t>
            </a:r>
          </a:p>
          <a:p>
            <a:pPr lvl="0"/>
            <a:r>
              <a:rPr dirty="0"/>
              <a:t>Example, choropleth for multi-dimensional geographic data</a:t>
            </a:r>
          </a:p>
          <a:p>
            <a:pPr lvl="0"/>
            <a:r>
              <a:rPr dirty="0"/>
              <a:t>Example, time series of box plots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6"/>
            <a:ext cx="8540186" cy="505127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sz="2800" dirty="0"/>
              <a:t>Time Series of Box Plots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925975"/>
            <a:ext cx="4114799" cy="4070429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2000" dirty="0"/>
              <a:t>Task specific visualizations can illuminate aspects in specific domains 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sz="2000" b="1" dirty="0"/>
              <a:t>Example:</a:t>
            </a:r>
            <a:r>
              <a:rPr sz="2000" dirty="0"/>
              <a:t> Time ordered box plots of quarterly </a:t>
            </a:r>
            <a:r>
              <a:rPr lang="en-US" sz="2000" dirty="0"/>
              <a:t>count of sales prices of homes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Notice the changes of distribution of the variable with time   </a:t>
            </a:r>
            <a:endParaRPr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CCA786-A14C-F0E2-88AD-B788F7511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342" y="898967"/>
            <a:ext cx="4302546" cy="418188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Displays for Complex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How can we understand the relationships in complex high-dimensional data with many variables?</a:t>
            </a:r>
          </a:p>
          <a:p>
            <a:pPr lvl="0"/>
            <a:r>
              <a:rPr dirty="0"/>
              <a:t>Must confront limitations for 2-dimensional projection inherent in computer graphics</a:t>
            </a:r>
          </a:p>
          <a:p>
            <a:pPr lvl="0"/>
            <a:r>
              <a:rPr dirty="0"/>
              <a:t>Need methods to scale to higher dimensions</a:t>
            </a:r>
          </a:p>
          <a:p>
            <a:pPr lvl="0"/>
            <a:r>
              <a:rPr dirty="0"/>
              <a:t>Apply combination of arrays of plots and filtering</a:t>
            </a:r>
          </a:p>
          <a:p>
            <a:pPr lvl="0"/>
            <a:r>
              <a:rPr b="1" dirty="0"/>
              <a:t>Aesthetics:</a:t>
            </a:r>
            <a:r>
              <a:rPr dirty="0"/>
              <a:t> used to increase the number of projected dimensions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Displays for Complex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dirty="0"/>
              <a:t>How can we understand the relationships in complex high-dimensional data with many variables?</a:t>
            </a:r>
          </a:p>
          <a:p>
            <a:pPr lvl="0"/>
            <a:r>
              <a:rPr b="1" dirty="0"/>
              <a:t>Arrays of plots:</a:t>
            </a:r>
            <a:r>
              <a:rPr dirty="0"/>
              <a:t> subsets show relationships in a complex data set</a:t>
            </a:r>
          </a:p>
          <a:p>
            <a:pPr lvl="0"/>
            <a:r>
              <a:rPr b="1" dirty="0"/>
              <a:t>Pairwise scatter plots:</a:t>
            </a:r>
            <a:r>
              <a:rPr dirty="0"/>
              <a:t> matrix of all pairwise combinations of variables</a:t>
            </a:r>
          </a:p>
          <a:p>
            <a:pPr lvl="1"/>
            <a:r>
              <a:rPr dirty="0"/>
              <a:t>pairwise scatter plots can be created for subsets of large and complex data sets.</a:t>
            </a:r>
          </a:p>
          <a:p>
            <a:pPr lvl="0"/>
            <a:r>
              <a:rPr b="1" dirty="0"/>
              <a:t>Faceting:</a:t>
            </a:r>
            <a:r>
              <a:rPr dirty="0"/>
              <a:t> uses values of categorical or numeric variables to plot subsets</a:t>
            </a:r>
          </a:p>
          <a:p>
            <a:pPr lvl="1"/>
            <a:r>
              <a:rPr dirty="0"/>
              <a:t>Subsets are displayed on an array of plots</a:t>
            </a:r>
          </a:p>
          <a:p>
            <a:pPr lvl="1"/>
            <a:r>
              <a:rPr dirty="0"/>
              <a:t>Typically use axes on same scale to ensure correct perception of relationships</a:t>
            </a:r>
          </a:p>
          <a:p>
            <a:pPr lvl="1"/>
            <a:r>
              <a:rPr dirty="0"/>
              <a:t>Faceting goes by several other monikers, </a:t>
            </a:r>
            <a:r>
              <a:rPr b="1" dirty="0"/>
              <a:t>conditional plotting</a:t>
            </a:r>
            <a:r>
              <a:rPr dirty="0"/>
              <a:t>, </a:t>
            </a:r>
            <a:r>
              <a:rPr b="1" dirty="0"/>
              <a:t>method of small multiples</a:t>
            </a:r>
            <a:r>
              <a:rPr dirty="0"/>
              <a:t>, </a:t>
            </a:r>
            <a:r>
              <a:rPr b="1" dirty="0"/>
              <a:t>lattice plotting</a:t>
            </a:r>
          </a:p>
          <a:p>
            <a:pPr lvl="0"/>
            <a:r>
              <a:rPr b="1" dirty="0" err="1"/>
              <a:t>Cognostics</a:t>
            </a:r>
            <a:r>
              <a:rPr b="1" dirty="0"/>
              <a:t>:</a:t>
            </a:r>
            <a:r>
              <a:rPr dirty="0"/>
              <a:t> sort large number of variables to find important relationships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Arrays of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Display multiple plot views in an array or grid</a:t>
            </a:r>
          </a:p>
          <a:p>
            <a:pPr lvl="0"/>
            <a:r>
              <a:t>Create an array of plots which project multiple related views of data relationships</a:t>
            </a:r>
          </a:p>
          <a:p>
            <a:pPr lvl="1"/>
            <a:r>
              <a:t>Organize axes to give multidimensional view</a:t>
            </a:r>
          </a:p>
          <a:p>
            <a:pPr lvl="0"/>
            <a:r>
              <a:t>Example, scatterplot with kde plots on the margins</a:t>
            </a:r>
          </a:p>
          <a:p>
            <a:pPr lvl="1"/>
            <a:r>
              <a:t>Supported by Seaborn jointplot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Scatter Plot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dirty="0"/>
              <a:t>Scatter plot matrix used to investigate relationships between </a:t>
            </a:r>
            <a:r>
              <a:rPr lang="en-US" dirty="0"/>
              <a:t>several </a:t>
            </a:r>
            <a:r>
              <a:rPr dirty="0"/>
              <a:t>variables</a:t>
            </a:r>
          </a:p>
          <a:p>
            <a:pPr lvl="0"/>
            <a:r>
              <a:rPr dirty="0"/>
              <a:t>Key idea: Display a scatter plots of each variable versus all other variables</a:t>
            </a:r>
          </a:p>
          <a:p>
            <a:pPr lvl="1"/>
            <a:r>
              <a:rPr dirty="0"/>
              <a:t>Primarily EDA tool</a:t>
            </a:r>
          </a:p>
          <a:p>
            <a:pPr lvl="1"/>
            <a:r>
              <a:rPr dirty="0"/>
              <a:t>Conveys lots of information - requires study!</a:t>
            </a:r>
          </a:p>
          <a:p>
            <a:pPr lvl="0"/>
            <a:r>
              <a:rPr dirty="0"/>
              <a:t>Each pairwise relationship is displayed twice</a:t>
            </a:r>
          </a:p>
          <a:p>
            <a:pPr lvl="1"/>
            <a:r>
              <a:rPr dirty="0"/>
              <a:t>Two possible orientations</a:t>
            </a:r>
          </a:p>
          <a:p>
            <a:pPr lvl="1"/>
            <a:r>
              <a:rPr dirty="0"/>
              <a:t>Or two different plot types</a:t>
            </a:r>
          </a:p>
          <a:p>
            <a:pPr lvl="0"/>
            <a:r>
              <a:rPr dirty="0"/>
              <a:t>Can place histograms and KDE plots on diagonal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Scatter Plot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dirty="0"/>
              <a:t>Scatter plot matrix create two dimensional array of plots of variable pair</a:t>
            </a:r>
            <a:r>
              <a:rPr lang="en-US" dirty="0"/>
              <a:t>s</a:t>
            </a:r>
          </a:p>
          <a:p>
            <a:r>
              <a:rPr dirty="0"/>
              <a:t>Upper triangular plots: Scatter plots with regression line</a:t>
            </a:r>
            <a:r>
              <a:rPr lang="en-US" dirty="0"/>
              <a:t>s</a:t>
            </a:r>
          </a:p>
          <a:p>
            <a:r>
              <a:rPr dirty="0"/>
              <a:t>Lower triangular plots: </a:t>
            </a:r>
            <a:r>
              <a:rPr dirty="0" err="1"/>
              <a:t>Hexbin</a:t>
            </a:r>
            <a:r>
              <a:rPr dirty="0"/>
              <a:t> plots of density</a:t>
            </a:r>
            <a:endParaRPr lang="en-US" dirty="0"/>
          </a:p>
          <a:p>
            <a:r>
              <a:rPr dirty="0"/>
              <a:t>Diagonal plots: Histograms of variables</a:t>
            </a:r>
          </a:p>
          <a:p>
            <a:pPr lvl="0" indent="0">
              <a:buNone/>
            </a:pPr>
            <a:r>
              <a:rPr dirty="0">
                <a:latin typeface="Courier"/>
              </a:rPr>
              <a:t>g 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latin typeface="Courier"/>
              </a:rPr>
              <a:t> </a:t>
            </a:r>
            <a:r>
              <a:rPr dirty="0" err="1">
                <a:latin typeface="Courier"/>
              </a:rPr>
              <a:t>sns.PairGrid</a:t>
            </a:r>
            <a:r>
              <a:rPr dirty="0">
                <a:latin typeface="Courier"/>
              </a:rPr>
              <a:t>(</a:t>
            </a:r>
            <a:r>
              <a:rPr dirty="0" err="1">
                <a:latin typeface="Courier"/>
              </a:rPr>
              <a:t>diabetes.drop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70A0"/>
                </a:solidFill>
                <a:latin typeface="Courier"/>
              </a:rPr>
              <a:t>'Sex'</a:t>
            </a:r>
            <a:r>
              <a:rPr dirty="0">
                <a:latin typeface="Courier"/>
              </a:rPr>
              <a:t>, axis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1</a:t>
            </a:r>
            <a:r>
              <a:rPr dirty="0">
                <a:latin typeface="Courier"/>
              </a:rPr>
              <a:t>), hue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70A0"/>
                </a:solidFill>
                <a:latin typeface="Courier"/>
              </a:rPr>
              <a:t>'</a:t>
            </a:r>
            <a:r>
              <a:rPr dirty="0" err="1">
                <a:solidFill>
                  <a:srgbClr val="4070A0"/>
                </a:solidFill>
                <a:latin typeface="Courier"/>
              </a:rPr>
              <a:t>sex_categorical</a:t>
            </a:r>
            <a:r>
              <a:rPr dirty="0">
                <a:solidFill>
                  <a:srgbClr val="4070A0"/>
                </a:solidFill>
                <a:latin typeface="Courier"/>
              </a:rPr>
              <a:t>'</a:t>
            </a:r>
            <a:r>
              <a:rPr dirty="0">
                <a:latin typeface="Courier"/>
              </a:rPr>
              <a:t>, palette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70A0"/>
                </a:solidFill>
                <a:latin typeface="Courier"/>
              </a:rPr>
              <a:t>"Set2"</a:t>
            </a:r>
            <a:r>
              <a:rPr dirty="0">
                <a:latin typeface="Courier"/>
              </a:rPr>
              <a:t>, height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1.5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r>
              <a:rPr dirty="0" err="1">
                <a:latin typeface="Courier"/>
              </a:rPr>
              <a:t>g.map_upper</a:t>
            </a:r>
            <a:r>
              <a:rPr dirty="0">
                <a:latin typeface="Courier"/>
              </a:rPr>
              <a:t>(</a:t>
            </a:r>
            <a:r>
              <a:rPr dirty="0" err="1">
                <a:latin typeface="Courier"/>
              </a:rPr>
              <a:t>sns.regplot</a:t>
            </a:r>
            <a:r>
              <a:rPr dirty="0">
                <a:latin typeface="Courier"/>
              </a:rPr>
              <a:t>, order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1</a:t>
            </a:r>
            <a:r>
              <a:rPr dirty="0">
                <a:latin typeface="Courier"/>
              </a:rPr>
              <a:t>, truncate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19177C"/>
                </a:solidFill>
                <a:latin typeface="Courier"/>
              </a:rPr>
              <a:t>True</a:t>
            </a:r>
            <a:r>
              <a:rPr dirty="0">
                <a:latin typeface="Courier"/>
              </a:rPr>
              <a:t>, </a:t>
            </a:r>
            <a:r>
              <a:rPr dirty="0" err="1">
                <a:latin typeface="Courier"/>
              </a:rPr>
              <a:t>scatter_kws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latin typeface="Courier"/>
              </a:rPr>
              <a:t>{</a:t>
            </a:r>
            <a:r>
              <a:rPr dirty="0">
                <a:solidFill>
                  <a:srgbClr val="4070A0"/>
                </a:solidFill>
                <a:latin typeface="Courier"/>
              </a:rPr>
              <a:t>'s'</a:t>
            </a:r>
            <a:r>
              <a:rPr dirty="0">
                <a:latin typeface="Courier"/>
              </a:rPr>
              <a:t>: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})</a:t>
            </a:r>
            <a:r>
              <a:rPr lang="en-US" dirty="0">
                <a:latin typeface="Courier"/>
              </a:rPr>
              <a:t>;</a:t>
            </a:r>
            <a:br>
              <a:rPr dirty="0"/>
            </a:br>
            <a:r>
              <a:rPr dirty="0" err="1">
                <a:latin typeface="Courier"/>
              </a:rPr>
              <a:t>g.map_lower</a:t>
            </a:r>
            <a:r>
              <a:rPr dirty="0">
                <a:latin typeface="Courier"/>
              </a:rPr>
              <a:t>(</a:t>
            </a:r>
            <a:r>
              <a:rPr dirty="0" err="1">
                <a:latin typeface="Courier"/>
              </a:rPr>
              <a:t>plt.hexbin</a:t>
            </a:r>
            <a:r>
              <a:rPr dirty="0">
                <a:latin typeface="Courier"/>
              </a:rPr>
              <a:t>, alpha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, </a:t>
            </a:r>
            <a:r>
              <a:rPr dirty="0" err="1">
                <a:latin typeface="Courier"/>
              </a:rPr>
              <a:t>cmap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70A0"/>
                </a:solidFill>
                <a:latin typeface="Courier"/>
              </a:rPr>
              <a:t>'Blues'</a:t>
            </a:r>
            <a:r>
              <a:rPr dirty="0">
                <a:latin typeface="Courier"/>
              </a:rPr>
              <a:t>, </a:t>
            </a:r>
            <a:r>
              <a:rPr dirty="0" err="1">
                <a:latin typeface="Courier"/>
              </a:rPr>
              <a:t>gridsize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15</a:t>
            </a:r>
            <a:r>
              <a:rPr dirty="0">
                <a:latin typeface="Courier"/>
              </a:rPr>
              <a:t>, </a:t>
            </a:r>
            <a:r>
              <a:rPr dirty="0" err="1">
                <a:latin typeface="Courier"/>
              </a:rPr>
              <a:t>linewi</a:t>
            </a:r>
            <a:r>
              <a:rPr dirty="0">
                <a:latin typeface="Courier"/>
              </a:rPr>
              <a:t> </a:t>
            </a:r>
            <a:r>
              <a:rPr dirty="0" err="1">
                <a:latin typeface="Courier"/>
              </a:rPr>
              <a:t>dths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A070"/>
                </a:solidFill>
                <a:latin typeface="Courier"/>
              </a:rPr>
              <a:t>0</a:t>
            </a:r>
            <a:r>
              <a:rPr lang="en-US" dirty="0">
                <a:solidFill>
                  <a:srgbClr val="40A070"/>
                </a:solidFill>
                <a:latin typeface="Courier"/>
              </a:rPr>
              <a:t>)</a:t>
            </a:r>
            <a:r>
              <a:rPr lang="en-US" dirty="0">
                <a:latin typeface="Courier"/>
              </a:rPr>
              <a:t>;</a:t>
            </a:r>
            <a:br>
              <a:rPr dirty="0"/>
            </a:br>
            <a:r>
              <a:rPr dirty="0" err="1">
                <a:latin typeface="Courier"/>
              </a:rPr>
              <a:t>g.map_diag</a:t>
            </a:r>
            <a:r>
              <a:rPr dirty="0">
                <a:latin typeface="Courier"/>
              </a:rPr>
              <a:t>(</a:t>
            </a:r>
            <a:r>
              <a:rPr dirty="0" err="1">
                <a:latin typeface="Courier"/>
              </a:rPr>
              <a:t>plt.hist</a:t>
            </a:r>
            <a:r>
              <a:rPr dirty="0">
                <a:latin typeface="Courier"/>
              </a:rPr>
              <a:t>, </a:t>
            </a:r>
            <a:r>
              <a:rPr dirty="0" err="1">
                <a:latin typeface="Courier"/>
              </a:rPr>
              <a:t>histtype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 dirty="0">
                <a:solidFill>
                  <a:srgbClr val="4070A0"/>
                </a:solidFill>
                <a:latin typeface="Courier"/>
              </a:rPr>
              <a:t>"</a:t>
            </a:r>
            <a:r>
              <a:rPr dirty="0" err="1">
                <a:solidFill>
                  <a:srgbClr val="4070A0"/>
                </a:solidFill>
                <a:latin typeface="Courier"/>
              </a:rPr>
              <a:t>step"</a:t>
            </a:r>
            <a:r>
              <a:rPr dirty="0" err="1">
                <a:latin typeface="Courier"/>
              </a:rPr>
              <a:t>,linewidth</a:t>
            </a:r>
            <a:r>
              <a:rPr dirty="0">
                <a:solidFill>
                  <a:srgbClr val="666666"/>
                </a:solidFill>
                <a:latin typeface="Courier"/>
              </a:rPr>
              <a:t>=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r>
              <a:rPr>
                <a:latin typeface="Courier"/>
              </a:rPr>
              <a:t>)</a:t>
            </a:r>
            <a:r>
              <a:rPr lang="en-US">
                <a:latin typeface="Courier"/>
              </a:rPr>
              <a:t>;</a:t>
            </a:r>
            <a:br>
              <a:rPr dirty="0"/>
            </a:br>
            <a:r>
              <a:rPr dirty="0" err="1">
                <a:latin typeface="Courier"/>
              </a:rPr>
              <a:t>plt.show</a:t>
            </a:r>
            <a:r>
              <a:rPr dirty="0">
                <a:latin typeface="Courier"/>
              </a:rPr>
              <a:t>()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65667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Scatter Plot Matrix</a:t>
            </a:r>
          </a:p>
        </p:txBody>
      </p:sp>
      <p:pic>
        <p:nvPicPr>
          <p:cNvPr id="3" name="Picture 1" descr="../images/ScatterplotMatrix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0" y="48240"/>
            <a:ext cx="4502392" cy="452231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649165" y="4610904"/>
            <a:ext cx="4494835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Scatterplot matrix with different plot types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E2AC1BA-81F4-D641-0051-0B0E0BC0017E}"/>
              </a:ext>
            </a:extLst>
          </p:cNvPr>
          <p:cNvSpPr txBox="1">
            <a:spLocks/>
          </p:cNvSpPr>
          <p:nvPr/>
        </p:nvSpPr>
        <p:spPr>
          <a:xfrm>
            <a:off x="457201" y="875819"/>
            <a:ext cx="4114799" cy="412058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dirty="0"/>
              <a:t>Scatter plot matrices can provide a great deal of information on the relationship of multiple variables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Scatter plot matrices are effective for comparing a small number of variables, or sets of small number of variables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Example:</a:t>
            </a:r>
            <a:r>
              <a:rPr lang="en-US" sz="2000" dirty="0"/>
              <a:t> Using different plot types provides different views of relationships between variables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700" dirty="0"/>
              <a:t>Regression scatter plot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700" dirty="0" err="1"/>
              <a:t>Hexbin</a:t>
            </a:r>
            <a:r>
              <a:rPr lang="en-US" sz="1700" dirty="0"/>
              <a:t> plot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700" dirty="0"/>
              <a:t>KDE plot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65980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Facet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b="1" dirty="0"/>
              <a:t>Facet plots</a:t>
            </a:r>
            <a:r>
              <a:rPr dirty="0"/>
              <a:t> revolutionized statistical graphics starting about 30 years ago</a:t>
            </a:r>
          </a:p>
          <a:p>
            <a:pPr lvl="0"/>
            <a:r>
              <a:rPr dirty="0"/>
              <a:t>Facet plots extend the number of dimensions projected onto 2-d plot surface</a:t>
            </a:r>
          </a:p>
          <a:p>
            <a:pPr lvl="0"/>
            <a:r>
              <a:rPr dirty="0"/>
              <a:t>Key idea: Create array of plots of subsets of the data</a:t>
            </a:r>
          </a:p>
          <a:p>
            <a:pPr lvl="1"/>
            <a:r>
              <a:rPr dirty="0"/>
              <a:t>Create subsets using a group-by operation on other variables</a:t>
            </a:r>
          </a:p>
          <a:p>
            <a:pPr lvl="1"/>
            <a:r>
              <a:rPr dirty="0"/>
              <a:t>Lay out grid of plots on </a:t>
            </a:r>
            <a:r>
              <a:rPr b="1" dirty="0"/>
              <a:t>axes with same scale</a:t>
            </a:r>
            <a:endParaRPr dirty="0"/>
          </a:p>
          <a:p>
            <a:pPr lvl="1"/>
            <a:r>
              <a:rPr dirty="0"/>
              <a:t>Organize by row and column grouping variables</a:t>
            </a:r>
          </a:p>
          <a:p>
            <a:pPr lvl="1"/>
            <a:r>
              <a:rPr dirty="0"/>
              <a:t>Display same plot type for each group</a:t>
            </a:r>
          </a:p>
          <a:p>
            <a:pPr lvl="1"/>
            <a:r>
              <a:rPr dirty="0"/>
              <a:t>Can add specific aesthetics, etc.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Use Aesthetics to Improve Perception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Use aesthetics to improve perception</a:t>
            </a:r>
          </a:p>
          <a:p>
            <a:pPr lvl="0"/>
            <a:r>
              <a:rPr dirty="0"/>
              <a:t>Take a very broad view of the term ‘aesthetic’</a:t>
            </a:r>
          </a:p>
          <a:p>
            <a:pPr lvl="0"/>
            <a:r>
              <a:rPr dirty="0"/>
              <a:t>A plot aesthetics is any property of a visualization which highlight aspects of the data relationships</a:t>
            </a:r>
          </a:p>
          <a:p>
            <a:pPr lvl="0"/>
            <a:r>
              <a:rPr dirty="0"/>
              <a:t>Aesthetics are used to project additional dimensions of complex data onto the 2-dimensional plot surface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Facet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Like many good ideas facet plotting was invented several times</a:t>
            </a:r>
          </a:p>
          <a:p>
            <a:pPr lvl="0"/>
            <a:r>
              <a:rPr dirty="0"/>
              <a:t>Multiple contemporaneous inventors and names</a:t>
            </a:r>
          </a:p>
          <a:p>
            <a:pPr lvl="1"/>
            <a:r>
              <a:rPr dirty="0"/>
              <a:t>Tufte, 1990, introduced </a:t>
            </a:r>
            <a:r>
              <a:rPr b="1" dirty="0"/>
              <a:t>method of small multiples</a:t>
            </a:r>
            <a:endParaRPr dirty="0"/>
          </a:p>
          <a:p>
            <a:pPr lvl="1"/>
            <a:r>
              <a:rPr dirty="0"/>
              <a:t>Cleveland, 1992, introduced </a:t>
            </a:r>
            <a:r>
              <a:rPr b="1" dirty="0"/>
              <a:t>trellis plotting</a:t>
            </a:r>
            <a:endParaRPr dirty="0"/>
          </a:p>
          <a:p>
            <a:pPr lvl="1"/>
            <a:r>
              <a:rPr dirty="0"/>
              <a:t>Also known as </a:t>
            </a:r>
            <a:r>
              <a:rPr b="1" dirty="0"/>
              <a:t>conditioned plots</a:t>
            </a:r>
          </a:p>
          <a:p>
            <a:pPr lvl="0"/>
            <a:r>
              <a:rPr dirty="0"/>
              <a:t>Nowadays, most packages use term </a:t>
            </a:r>
            <a:r>
              <a:rPr b="1" dirty="0"/>
              <a:t>facet plot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Facet Plot with wind speed by Month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587910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dirty="0"/>
              <a:t>Facet plot projected on a grid</a:t>
            </a:r>
          </a:p>
          <a:p>
            <a:pPr lvl="0"/>
            <a:r>
              <a:rPr dirty="0"/>
              <a:t>Grid defined by variable values for row and column</a:t>
            </a:r>
          </a:p>
          <a:p>
            <a:pPr lvl="0"/>
            <a:r>
              <a:rPr dirty="0"/>
              <a:t>Can tile or shingle numeric variables for grid</a:t>
            </a:r>
          </a:p>
          <a:p>
            <a:pPr lvl="1"/>
            <a:r>
              <a:rPr dirty="0"/>
              <a:t>Tile categorical variables</a:t>
            </a:r>
          </a:p>
          <a:p>
            <a:pPr lvl="1"/>
            <a:r>
              <a:rPr dirty="0"/>
              <a:t>Overlapping shingles of numeric variables</a:t>
            </a:r>
          </a:p>
          <a:p>
            <a:pPr lvl="0"/>
            <a:r>
              <a:rPr dirty="0"/>
              <a:t>Can create variables by combinations of categories from other variables</a:t>
            </a:r>
          </a:p>
          <a:p>
            <a:pPr lvl="0"/>
            <a:r>
              <a:rPr b="1" dirty="0"/>
              <a:t>Example:</a:t>
            </a:r>
            <a:r>
              <a:rPr dirty="0"/>
              <a:t> Histogram of wind speed conditioned on month</a:t>
            </a:r>
          </a:p>
          <a:p>
            <a:pPr lvl="1"/>
            <a:r>
              <a:rPr dirty="0"/>
              <a:t>Plot grid has month in columns</a:t>
            </a:r>
          </a:p>
          <a:p>
            <a:pPr lvl="1"/>
            <a:r>
              <a:rPr dirty="0"/>
              <a:t>Histogram of windspeed is created for each monthly subset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08000"/>
          </a:xfrm>
        </p:spPr>
        <p:txBody>
          <a:bodyPr>
            <a:normAutofit fontScale="90000"/>
          </a:bodyPr>
          <a:lstStyle/>
          <a:p>
            <a:pPr marL="0" lvl="0" indent="0" algn="l">
              <a:buNone/>
            </a:pPr>
            <a:r>
              <a:rPr sz="2800" dirty="0"/>
              <a:t>Facet Plot</a:t>
            </a:r>
          </a:p>
        </p:txBody>
      </p:sp>
      <p:pic>
        <p:nvPicPr>
          <p:cNvPr id="3" name="Picture 1" descr="../images/facet_hist_monthly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907500" y="713979"/>
            <a:ext cx="5102748" cy="381027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419600" y="4558335"/>
            <a:ext cx="4674243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Facet plot of wind by month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E228CE5-AA31-D5AE-5494-7A4EA30EF251}"/>
              </a:ext>
            </a:extLst>
          </p:cNvPr>
          <p:cNvSpPr txBox="1">
            <a:spLocks/>
          </p:cNvSpPr>
          <p:nvPr/>
        </p:nvSpPr>
        <p:spPr>
          <a:xfrm>
            <a:off x="457202" y="875819"/>
            <a:ext cx="3281422" cy="402413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000" dirty="0"/>
              <a:t>Facet plots are displayed by each division (facet) of the data by other variables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Faceting can be performed on one or several variables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Axis scales are identical for each plot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Example:</a:t>
            </a:r>
            <a:r>
              <a:rPr lang="en-US" sz="2000" dirty="0"/>
              <a:t> Histogram of wind speed variable faceted by month 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Facet Plot of Hourly Counts by Weather and Season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2463478" cy="3394472"/>
          </a:xfrm>
        </p:spPr>
        <p:txBody>
          <a:bodyPr>
            <a:normAutofit fontScale="85000" lnSpcReduction="10000"/>
          </a:bodyPr>
          <a:lstStyle/>
          <a:p>
            <a:pPr marL="0" lvl="0" indent="0">
              <a:buNone/>
            </a:pPr>
            <a:r>
              <a:rPr b="1" dirty="0"/>
              <a:t>Example:</a:t>
            </a:r>
            <a:r>
              <a:rPr dirty="0"/>
              <a:t> </a:t>
            </a:r>
            <a:r>
              <a:rPr lang="en-US" dirty="0"/>
              <a:t>Scatter plots of hourly rider count faceted by two variables, Season and Weather </a:t>
            </a:r>
          </a:p>
          <a:p>
            <a:r>
              <a:rPr lang="en-US" dirty="0"/>
              <a:t>Axis scales are identical in each plot</a:t>
            </a:r>
          </a:p>
          <a:p>
            <a:r>
              <a:rPr lang="en-US" dirty="0"/>
              <a:t>Notice some of the plots are nearly empty </a:t>
            </a:r>
            <a:endParaRPr dirty="0"/>
          </a:p>
        </p:txBody>
      </p:sp>
      <p:pic>
        <p:nvPicPr>
          <p:cNvPr id="4" name="Picture 1" descr="../images/CountSeasonWeather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13920" y="1200151"/>
            <a:ext cx="60452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3"/>
          <p:cNvSpPr txBox="1"/>
          <p:nvPr/>
        </p:nvSpPr>
        <p:spPr>
          <a:xfrm>
            <a:off x="3098800" y="4218759"/>
            <a:ext cx="60452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Facet plot of count by season and weather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54092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/>
              <a:t>Facet Plot</a:t>
            </a:r>
          </a:p>
        </p:txBody>
      </p:sp>
      <p:pic>
        <p:nvPicPr>
          <p:cNvPr id="4" name="Picture 1" descr="../images/BoxplotCount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901002" y="1601165"/>
            <a:ext cx="6129177" cy="291682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Box 3"/>
          <p:cNvSpPr txBox="1"/>
          <p:nvPr/>
        </p:nvSpPr>
        <p:spPr>
          <a:xfrm>
            <a:off x="3348939" y="4578906"/>
            <a:ext cx="5681241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Facet plot of count by season and weather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D2CC9F-7541-B1B2-C882-FBB9505A4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524" y="1208110"/>
            <a:ext cx="2463478" cy="33944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sz="2000" b="1" dirty="0"/>
              <a:t>Example:</a:t>
            </a:r>
            <a:r>
              <a:rPr sz="2000" dirty="0"/>
              <a:t> </a:t>
            </a:r>
            <a:r>
              <a:rPr lang="en-US" sz="2000" dirty="0"/>
              <a:t>Box plots of hourly rider count faceted by two variables, Season and Weather </a:t>
            </a:r>
          </a:p>
          <a:p>
            <a:r>
              <a:rPr lang="en-US" sz="2000" dirty="0"/>
              <a:t>Using different plots types can give different insights into variables</a:t>
            </a:r>
            <a:endParaRPr sz="20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58264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 err="1"/>
              <a:t>Congnostics</a:t>
            </a:r>
            <a:endParaRPr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dirty="0"/>
              <a:t>How can we visualize very high dimensional data?</a:t>
            </a:r>
          </a:p>
          <a:p>
            <a:pPr lvl="0"/>
            <a:r>
              <a:rPr dirty="0"/>
              <a:t>Modern data sets have thousands to millions of variables</a:t>
            </a:r>
          </a:p>
          <a:p>
            <a:pPr lvl="1"/>
            <a:r>
              <a:rPr dirty="0"/>
              <a:t>Cannot possibly look at all of these</a:t>
            </a:r>
          </a:p>
          <a:p>
            <a:pPr lvl="0"/>
            <a:r>
              <a:rPr dirty="0"/>
              <a:t>Idea: need to find the most important relationships</a:t>
            </a:r>
          </a:p>
          <a:p>
            <a:pPr lvl="0"/>
            <a:r>
              <a:rPr dirty="0"/>
              <a:t>Use a </a:t>
            </a:r>
            <a:r>
              <a:rPr b="1" dirty="0" err="1"/>
              <a:t>cognostic</a:t>
            </a:r>
            <a:r>
              <a:rPr dirty="0"/>
              <a:t> to sort relationship</a:t>
            </a:r>
          </a:p>
          <a:p>
            <a:pPr lvl="1"/>
            <a:r>
              <a:rPr dirty="0" err="1"/>
              <a:t>Cognostic</a:t>
            </a:r>
            <a:r>
              <a:rPr dirty="0"/>
              <a:t> is a statistic to sort data</a:t>
            </a:r>
          </a:p>
          <a:p>
            <a:pPr lvl="1"/>
            <a:r>
              <a:rPr dirty="0"/>
              <a:t>Sort the variables or relationships by the </a:t>
            </a:r>
            <a:r>
              <a:rPr dirty="0" err="1"/>
              <a:t>cognostic</a:t>
            </a:r>
            <a:endParaRPr dirty="0"/>
          </a:p>
          <a:p>
            <a:pPr lvl="1"/>
            <a:r>
              <a:rPr dirty="0"/>
              <a:t>Plot relationships with most interesting </a:t>
            </a:r>
            <a:r>
              <a:rPr dirty="0" err="1"/>
              <a:t>cognostic</a:t>
            </a:r>
            <a:endParaRPr dirty="0"/>
          </a:p>
          <a:p>
            <a:pPr lvl="0"/>
            <a:r>
              <a:rPr dirty="0"/>
              <a:t>Idea originally proposed by Tukey, 1982, 1985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712279"/>
          </a:xfrm>
        </p:spPr>
        <p:txBody>
          <a:bodyPr>
            <a:normAutofit/>
          </a:bodyPr>
          <a:lstStyle/>
          <a:p>
            <a:pPr marL="0" lvl="0" indent="0" algn="l">
              <a:buNone/>
            </a:pPr>
            <a:r>
              <a:rPr sz="2800" dirty="0" err="1"/>
              <a:t>Cognistic</a:t>
            </a:r>
            <a:r>
              <a:rPr lang="en-US" sz="2800" dirty="0" err="1"/>
              <a:t>s</a:t>
            </a:r>
            <a:endParaRPr sz="2800" dirty="0"/>
          </a:p>
        </p:txBody>
      </p:sp>
      <p:pic>
        <p:nvPicPr>
          <p:cNvPr id="3" name="Picture 1" descr="../images/Cognositic_HighestPriceIncreas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5349" y="1346522"/>
            <a:ext cx="6256192" cy="3067291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3292998" y="4458022"/>
            <a:ext cx="5796987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dirty="0"/>
              <a:t>States with greatest increase in housing price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FD3D68-D11C-B9F1-8BB6-8744CB4D3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752" y="1053296"/>
            <a:ext cx="2463478" cy="3846653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US" sz="2000" b="1" dirty="0" err="1"/>
              <a:t>Cognositics</a:t>
            </a:r>
            <a:r>
              <a:rPr lang="en-US" sz="2000" dirty="0"/>
              <a:t> sort large numbers of cases by most any statistic </a:t>
            </a:r>
          </a:p>
          <a:p>
            <a:r>
              <a:rPr lang="en-US" sz="2000" dirty="0"/>
              <a:t>Can examine most extreme cases based on </a:t>
            </a:r>
            <a:r>
              <a:rPr lang="en-US" sz="2000" dirty="0" err="1"/>
              <a:t>cognostic</a:t>
            </a:r>
            <a:endParaRPr lang="en-US" sz="2000" dirty="0"/>
          </a:p>
          <a:p>
            <a:r>
              <a:rPr sz="2000" b="1" dirty="0"/>
              <a:t>Example:</a:t>
            </a:r>
            <a:r>
              <a:rPr sz="2000" dirty="0"/>
              <a:t> </a:t>
            </a:r>
            <a:r>
              <a:rPr lang="en-US" sz="2000" dirty="0"/>
              <a:t>Scatter plot with regression line of states with greatest rate of increase in home prices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3229"/>
            <a:ext cx="8229600" cy="387429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dirty="0"/>
              <a:t>We have explored these key points</a:t>
            </a:r>
          </a:p>
          <a:p>
            <a:pPr lvl="0"/>
            <a:r>
              <a:rPr b="1" dirty="0"/>
              <a:t>Goal:</a:t>
            </a:r>
            <a:r>
              <a:rPr dirty="0"/>
              <a:t> Understand key relationships in large complex data sets</a:t>
            </a:r>
          </a:p>
          <a:p>
            <a:pPr lvl="0"/>
            <a:r>
              <a:rPr b="1" dirty="0"/>
              <a:t>Difficulty:</a:t>
            </a:r>
            <a:r>
              <a:rPr dirty="0"/>
              <a:t> Large data volume</a:t>
            </a:r>
          </a:p>
          <a:p>
            <a:pPr lvl="1"/>
            <a:r>
              <a:rPr dirty="0"/>
              <a:t>Modern computational systems have massive capacity</a:t>
            </a:r>
          </a:p>
          <a:p>
            <a:pPr lvl="1"/>
            <a:r>
              <a:rPr dirty="0"/>
              <a:t>Example: Use map-reduce algorithms on cloud clusters</a:t>
            </a:r>
          </a:p>
          <a:p>
            <a:pPr lvl="0"/>
            <a:r>
              <a:rPr b="1" dirty="0"/>
              <a:t>Difficulty:</a:t>
            </a:r>
            <a:r>
              <a:rPr dirty="0"/>
              <a:t> Large numbers of variables</a:t>
            </a:r>
          </a:p>
          <a:p>
            <a:pPr lvl="1"/>
            <a:r>
              <a:rPr dirty="0"/>
              <a:t>Huge number of variables with many potential relationships</a:t>
            </a:r>
          </a:p>
          <a:p>
            <a:pPr lvl="1"/>
            <a:r>
              <a:rPr b="1" dirty="0"/>
              <a:t>This is the hard part!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3229"/>
            <a:ext cx="8229600" cy="3874292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dirty="0"/>
              <a:t>We have explored these key points</a:t>
            </a:r>
          </a:p>
          <a:p>
            <a:pPr lvl="0"/>
            <a:r>
              <a:rPr dirty="0"/>
              <a:t>Proper use of plot aesthetics enable projection of multiple dimensions of complex data onto the 2-dimensional plot surface.</a:t>
            </a:r>
          </a:p>
          <a:p>
            <a:pPr lvl="0"/>
            <a:r>
              <a:rPr dirty="0"/>
              <a:t>All plot aesthetics have limitations which must be understood to use them effectively</a:t>
            </a:r>
          </a:p>
          <a:p>
            <a:pPr lvl="0"/>
            <a:r>
              <a:rPr dirty="0"/>
              <a:t>The effectiveness of a plot aesthetic varies with the type and the application</a:t>
            </a:r>
          </a:p>
          <a:p>
            <a:pPr lvl="0"/>
            <a:r>
              <a:rPr dirty="0"/>
              <a:t>Visualization of modern data sets, growing in size and complexity</a:t>
            </a:r>
          </a:p>
          <a:p>
            <a:pPr lvl="0"/>
            <a:r>
              <a:rPr dirty="0"/>
              <a:t>Visualization limited by 2-dimensional projection</a:t>
            </a:r>
          </a:p>
        </p:txBody>
      </p:sp>
    </p:spTree>
    <p:extLst>
      <p:ext uri="{BB962C8B-B14F-4D97-AF65-F5344CB8AC3E}">
        <p14:creationId xmlns:p14="http://schemas.microsoft.com/office/powerpoint/2010/main" val="10127915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dirty="0"/>
              <a:t>Generally </a:t>
            </a:r>
            <a:r>
              <a:rPr b="1" dirty="0"/>
              <a:t>combine multiple methods</a:t>
            </a:r>
            <a:r>
              <a:rPr dirty="0"/>
              <a:t> to effectively display complex data</a:t>
            </a:r>
          </a:p>
          <a:p>
            <a:pPr lvl="0"/>
            <a:r>
              <a:rPr dirty="0"/>
              <a:t>Use </a:t>
            </a:r>
            <a:r>
              <a:rPr b="1" dirty="0"/>
              <a:t>plots that inherently scale</a:t>
            </a:r>
          </a:p>
          <a:p>
            <a:pPr lvl="0"/>
            <a:r>
              <a:rPr b="1" dirty="0"/>
              <a:t>Avoid over-plotting</a:t>
            </a:r>
            <a:r>
              <a:rPr dirty="0"/>
              <a:t> to ensure plot is understandable</a:t>
            </a:r>
          </a:p>
          <a:p>
            <a:pPr lvl="0"/>
            <a:r>
              <a:rPr dirty="0"/>
              <a:t>Choose plot types that </a:t>
            </a:r>
            <a:r>
              <a:rPr b="1" dirty="0"/>
              <a:t>do not exhibit overplotting</a:t>
            </a:r>
          </a:p>
          <a:p>
            <a:pPr lvl="0"/>
            <a:r>
              <a:rPr dirty="0"/>
              <a:t>Often a </a:t>
            </a:r>
            <a:r>
              <a:rPr b="1" dirty="0"/>
              <a:t>creative case specific plot type</a:t>
            </a:r>
            <a:r>
              <a:rPr dirty="0"/>
              <a:t> is best</a:t>
            </a:r>
          </a:p>
          <a:p>
            <a:pPr lvl="0"/>
            <a:r>
              <a:rPr dirty="0"/>
              <a:t>Use </a:t>
            </a:r>
            <a:r>
              <a:rPr b="1" dirty="0"/>
              <a:t>multi-axis plots</a:t>
            </a:r>
          </a:p>
          <a:p>
            <a:pPr lvl="1"/>
            <a:r>
              <a:rPr dirty="0"/>
              <a:t>Scatter plot matrices</a:t>
            </a:r>
          </a:p>
          <a:p>
            <a:pPr lvl="1"/>
            <a:r>
              <a:rPr dirty="0"/>
              <a:t>Facet plots</a:t>
            </a:r>
          </a:p>
          <a:p>
            <a:pPr lvl="0"/>
            <a:r>
              <a:rPr dirty="0"/>
              <a:t>Filter cases using </a:t>
            </a:r>
            <a:r>
              <a:rPr b="1" dirty="0" err="1"/>
              <a:t>cognositics</a:t>
            </a:r>
            <a:endParaRPr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Regression 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680507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dirty="0"/>
              <a:t>Regression lines draw viewers attention</a:t>
            </a:r>
          </a:p>
          <a:p>
            <a:pPr lvl="0"/>
            <a:r>
              <a:rPr dirty="0"/>
              <a:t>Typically use a nonlinear regression line</a:t>
            </a:r>
          </a:p>
          <a:p>
            <a:pPr lvl="1"/>
            <a:r>
              <a:rPr dirty="0"/>
              <a:t>Polynomial</a:t>
            </a:r>
          </a:p>
          <a:p>
            <a:pPr lvl="1"/>
            <a:r>
              <a:rPr dirty="0"/>
              <a:t>Splines - piece wise model</a:t>
            </a:r>
          </a:p>
          <a:p>
            <a:pPr lvl="1"/>
            <a:r>
              <a:rPr dirty="0" err="1"/>
              <a:t>Lowess</a:t>
            </a:r>
            <a:r>
              <a:rPr dirty="0"/>
              <a:t> - local nonlinear regression</a:t>
            </a:r>
          </a:p>
          <a:p>
            <a:pPr lvl="0"/>
            <a:r>
              <a:rPr dirty="0"/>
              <a:t>Bootstrap confidence intervals show range of probable trends</a:t>
            </a:r>
          </a:p>
          <a:p>
            <a:pPr lvl="1"/>
            <a:r>
              <a:rPr dirty="0"/>
              <a:t>More o</a:t>
            </a:r>
            <a:r>
              <a:rPr lang="en-US" dirty="0"/>
              <a:t>n</a:t>
            </a:r>
            <a:r>
              <a:rPr dirty="0"/>
              <a:t> bootstrap resampling later</a:t>
            </a:r>
          </a:p>
          <a:p>
            <a:pPr lvl="0"/>
            <a:r>
              <a:rPr dirty="0"/>
              <a:t>Ideally want strait line relationship</a:t>
            </a:r>
          </a:p>
          <a:p>
            <a:pPr lvl="1"/>
            <a:r>
              <a:rPr dirty="0"/>
              <a:t>Nonlinear relationships often arise from non-Normal distributions</a:t>
            </a:r>
          </a:p>
          <a:p>
            <a:pPr lvl="1"/>
            <a:r>
              <a:rPr dirty="0"/>
              <a:t>Linear relationship is more intuitive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76927"/>
          </a:xfrm>
        </p:spPr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/>
              <a:t>Properties of Common Aesthetics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37595" y="748880"/>
          <a:ext cx="8613495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11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7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749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Property or Aesthetic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Perception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Data Types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Aspect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 dirty="0"/>
                        <a:t>Regression lines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 plus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Marker 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Bar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Counts, numeric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Sequential color palette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Numeric, ordered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Marker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Numeric, ordered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Line types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Qualitative color palette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Marker shape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377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Numeric or 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2758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Angle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/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800" dirty="0"/>
                        <a:t>Numeric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Visualizing Large Complex Data is Difficult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b="1" dirty="0"/>
              <a:t>Problem:</a:t>
            </a:r>
            <a:r>
              <a:rPr dirty="0"/>
              <a:t> Modern data sets are growing in size and complexity</a:t>
            </a:r>
          </a:p>
          <a:p>
            <a:pPr lvl="0"/>
            <a:r>
              <a:rPr b="1" dirty="0"/>
              <a:t>Goal:</a:t>
            </a:r>
            <a:r>
              <a:rPr dirty="0"/>
              <a:t> Understand key relationships in large complex data sets</a:t>
            </a:r>
          </a:p>
          <a:p>
            <a:pPr lvl="0"/>
            <a:r>
              <a:rPr b="1" dirty="0"/>
              <a:t>Difficulty:</a:t>
            </a:r>
            <a:r>
              <a:rPr dirty="0"/>
              <a:t> Large data volume</a:t>
            </a:r>
          </a:p>
          <a:p>
            <a:pPr lvl="1"/>
            <a:r>
              <a:rPr dirty="0"/>
              <a:t>Modern computational systems have massive capacity</a:t>
            </a:r>
          </a:p>
          <a:p>
            <a:pPr lvl="1"/>
            <a:r>
              <a:rPr dirty="0"/>
              <a:t>Example: Use map-reduce algorithms on cloud clusters</a:t>
            </a:r>
          </a:p>
          <a:p>
            <a:pPr lvl="0"/>
            <a:r>
              <a:rPr b="1" dirty="0"/>
              <a:t>Difficulty:</a:t>
            </a:r>
            <a:r>
              <a:rPr dirty="0"/>
              <a:t> Large numbers of variables</a:t>
            </a:r>
          </a:p>
          <a:p>
            <a:pPr lvl="1"/>
            <a:r>
              <a:rPr lang="en-US" dirty="0"/>
              <a:t>Numerous </a:t>
            </a:r>
            <a:r>
              <a:rPr dirty="0"/>
              <a:t>variables with many potential relationships</a:t>
            </a:r>
          </a:p>
          <a:p>
            <a:pPr lvl="1"/>
            <a:r>
              <a:rPr b="1" dirty="0"/>
              <a:t>This is the </a:t>
            </a:r>
            <a:r>
              <a:rPr lang="en-US" b="1" dirty="0"/>
              <a:t>hard part!</a:t>
            </a:r>
          </a:p>
          <a:p>
            <a:pPr marL="0" lvl="0" indent="0">
              <a:buNone/>
            </a:pPr>
            <a:r>
              <a:rPr lang="en-US" dirty="0"/>
              <a:t>Note: we will address use of dimensionality reduction techniques in another lesson, time permitting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/>
              <a:t>Visualizing Large Complex Datasets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b="1" dirty="0"/>
              <a:t>Important note!!  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 algn="ctr">
              <a:buNone/>
            </a:pPr>
            <a:r>
              <a:rPr lang="en-US" sz="2800" b="1" dirty="0">
                <a:solidFill>
                  <a:srgbClr val="C00000"/>
                </a:solidFill>
              </a:rPr>
              <a:t>I expect you to use the appropriate methodology for visualizing complex relationships in your project!!</a:t>
            </a:r>
            <a:endParaRPr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8337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Limitation of Scientific Graphics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657358"/>
          </a:xfrm>
        </p:spPr>
        <p:txBody>
          <a:bodyPr>
            <a:normAutofit lnSpcReduction="10000"/>
          </a:bodyPr>
          <a:lstStyle/>
          <a:p>
            <a:pPr marL="0" lvl="0" indent="0">
              <a:buNone/>
            </a:pPr>
            <a:r>
              <a:rPr dirty="0"/>
              <a:t>All scientific graphics are limited to a </a:t>
            </a:r>
            <a:r>
              <a:rPr b="1" dirty="0"/>
              <a:t>2-dimensional projection</a:t>
            </a:r>
          </a:p>
          <a:p>
            <a:pPr lvl="0"/>
            <a:r>
              <a:rPr dirty="0"/>
              <a:t>But, complex data sets have a great many dimensions</a:t>
            </a:r>
          </a:p>
          <a:p>
            <a:pPr lvl="0"/>
            <a:r>
              <a:rPr dirty="0"/>
              <a:t>We need methods to project large complex data onto 2-dimensions</a:t>
            </a:r>
          </a:p>
          <a:p>
            <a:pPr lvl="0"/>
            <a:r>
              <a:rPr dirty="0"/>
              <a:t>Generally, </a:t>
            </a:r>
            <a:r>
              <a:rPr b="1" dirty="0"/>
              <a:t>multiple views are required</a:t>
            </a:r>
            <a:r>
              <a:rPr dirty="0"/>
              <a:t> to understand complex data sets</a:t>
            </a:r>
          </a:p>
          <a:p>
            <a:pPr lvl="1"/>
            <a:r>
              <a:rPr dirty="0"/>
              <a:t>Don’t expect one view to show all important relationship</a:t>
            </a:r>
          </a:p>
          <a:p>
            <a:pPr lvl="1"/>
            <a:r>
              <a:rPr dirty="0"/>
              <a:t>Develop understanding over many views</a:t>
            </a:r>
          </a:p>
          <a:p>
            <a:pPr lvl="1"/>
            <a:r>
              <a:rPr dirty="0"/>
              <a:t>Try many views, don’t expect most to be very useful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Approaches to display of complex data relationships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611059"/>
          </a:xfrm>
        </p:spPr>
        <p:txBody>
          <a:bodyPr>
            <a:normAutofit lnSpcReduction="10000"/>
          </a:bodyPr>
          <a:lstStyle/>
          <a:p>
            <a:pPr marL="0" lvl="0" indent="0">
              <a:buNone/>
            </a:pPr>
            <a:r>
              <a:rPr lang="en-US" b="1" dirty="0"/>
              <a:t>C</a:t>
            </a:r>
            <a:r>
              <a:rPr b="1" dirty="0"/>
              <a:t>ombine multiple methods</a:t>
            </a:r>
            <a:r>
              <a:rPr dirty="0"/>
              <a:t> to effectively display complex data</a:t>
            </a:r>
          </a:p>
          <a:p>
            <a:pPr lvl="0"/>
            <a:r>
              <a:rPr dirty="0"/>
              <a:t>Use </a:t>
            </a:r>
            <a:r>
              <a:rPr b="1" dirty="0"/>
              <a:t>plots that inherently scale</a:t>
            </a:r>
          </a:p>
          <a:p>
            <a:pPr lvl="0"/>
            <a:r>
              <a:rPr b="1" dirty="0"/>
              <a:t>Avoid over-plotting</a:t>
            </a:r>
            <a:r>
              <a:rPr dirty="0"/>
              <a:t> to ensure plot is understandable</a:t>
            </a:r>
          </a:p>
          <a:p>
            <a:pPr lvl="0"/>
            <a:r>
              <a:rPr dirty="0"/>
              <a:t>Choose plot types that </a:t>
            </a:r>
            <a:r>
              <a:rPr b="1" dirty="0"/>
              <a:t>do not exhibit overplotting</a:t>
            </a:r>
          </a:p>
          <a:p>
            <a:pPr lvl="0"/>
            <a:r>
              <a:rPr dirty="0"/>
              <a:t>Use </a:t>
            </a:r>
            <a:r>
              <a:rPr b="1" dirty="0"/>
              <a:t>multi-axis plots</a:t>
            </a:r>
          </a:p>
          <a:p>
            <a:pPr lvl="1"/>
            <a:r>
              <a:rPr dirty="0"/>
              <a:t>Scatter plot matrices</a:t>
            </a:r>
          </a:p>
          <a:p>
            <a:pPr lvl="1"/>
            <a:r>
              <a:rPr dirty="0"/>
              <a:t>Facet plots</a:t>
            </a:r>
          </a:p>
          <a:p>
            <a:pPr lvl="0"/>
            <a:r>
              <a:rPr dirty="0"/>
              <a:t>Filter cases using </a:t>
            </a:r>
            <a:r>
              <a:rPr b="1" dirty="0" err="1"/>
              <a:t>cognositics</a:t>
            </a:r>
            <a:endParaRPr lang="en-US" b="1" dirty="0"/>
          </a:p>
          <a:p>
            <a:r>
              <a:rPr lang="en-US" dirty="0"/>
              <a:t>Often a </a:t>
            </a:r>
            <a:r>
              <a:rPr lang="en-US" b="1" dirty="0"/>
              <a:t>creative case specific plot type</a:t>
            </a:r>
            <a:r>
              <a:rPr lang="en-US" dirty="0"/>
              <a:t> is a good choice</a:t>
            </a:r>
          </a:p>
          <a:p>
            <a:pPr lvl="0"/>
            <a:endParaRPr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1519</TotalTime>
  <Words>2303</Words>
  <Application>Microsoft Office PowerPoint</Application>
  <PresentationFormat>On-screen Show (16:9)</PresentationFormat>
  <Paragraphs>302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Courier</vt:lpstr>
      <vt:lpstr>Office Theme</vt:lpstr>
      <vt:lpstr>Visualization of Large Complex Datasets</vt:lpstr>
      <vt:lpstr>Review: Why is Perception Important?</vt:lpstr>
      <vt:lpstr>Use Aesthetics to Improve Perception</vt:lpstr>
      <vt:lpstr>Regression Lines</vt:lpstr>
      <vt:lpstr>Properties of Common Aesthetics</vt:lpstr>
      <vt:lpstr>Visualizing Large Complex Data is Difficult</vt:lpstr>
      <vt:lpstr>Visualizing Large Complex Datasets</vt:lpstr>
      <vt:lpstr>Limitation of Scientific Graphics</vt:lpstr>
      <vt:lpstr>Approaches to display of complex data relationships</vt:lpstr>
      <vt:lpstr>Scalable Chart Types</vt:lpstr>
      <vt:lpstr>Over-plotting</vt:lpstr>
      <vt:lpstr>Dealing with Over-plotting</vt:lpstr>
      <vt:lpstr>Example of Overplotting</vt:lpstr>
      <vt:lpstr>Use Transparency, Marker Size, Down-Sampling</vt:lpstr>
      <vt:lpstr>Methods to Display Large Data Sets</vt:lpstr>
      <vt:lpstr>Hexbin Plot</vt:lpstr>
      <vt:lpstr>Contour Plot</vt:lpstr>
      <vt:lpstr>Heat Map</vt:lpstr>
      <vt:lpstr>Mosaic Plots</vt:lpstr>
      <vt:lpstr>Mosaic Plots</vt:lpstr>
      <vt:lpstr>Other Methods to Display Large Data Sets</vt:lpstr>
      <vt:lpstr>Time Series of Box Plots</vt:lpstr>
      <vt:lpstr>Displays for Complex Data</vt:lpstr>
      <vt:lpstr>Displays for Complex Data</vt:lpstr>
      <vt:lpstr>Arrays of Plots</vt:lpstr>
      <vt:lpstr>Scatter Plot Matrix</vt:lpstr>
      <vt:lpstr>Scatter Plot Matrix</vt:lpstr>
      <vt:lpstr>Scatter Plot Matrix</vt:lpstr>
      <vt:lpstr>Facet Plots</vt:lpstr>
      <vt:lpstr>Facet Plots</vt:lpstr>
      <vt:lpstr>Facet Plot with wind speed by Month</vt:lpstr>
      <vt:lpstr>Facet Plot</vt:lpstr>
      <vt:lpstr>Facet Plot of Hourly Counts by Weather and Season</vt:lpstr>
      <vt:lpstr>Facet Plot</vt:lpstr>
      <vt:lpstr>Congnostics</vt:lpstr>
      <vt:lpstr>Cognistics</vt:lpstr>
      <vt:lpstr>Summary</vt:lpstr>
      <vt:lpstr>Summary</vt:lpstr>
      <vt:lpstr>Summary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Visualization of Large Complex Data</dc:title>
  <dc:creator>Steve Elston</dc:creator>
  <cp:keywords/>
  <cp:lastModifiedBy>Stephen Elston</cp:lastModifiedBy>
  <cp:revision>54</cp:revision>
  <dcterms:created xsi:type="dcterms:W3CDTF">2024-08-04T01:10:27Z</dcterms:created>
  <dcterms:modified xsi:type="dcterms:W3CDTF">2024-09-03T19:17:52Z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09/11/2023</vt:lpwstr>
  </property>
  <property fmtid="{D5CDD505-2E9C-101B-9397-08002B2CF9AE}" pid="3" name="output">
    <vt:lpwstr/>
  </property>
</Properties>
</file>